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pptx" ContentType="application/vnd.openxmlformats-officedocument.presentationml.presentation"/>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8" r:id="rId2"/>
    <p:sldId id="256" r:id="rId3"/>
    <p:sldId id="257" r:id="rId4"/>
    <p:sldId id="259" r:id="rId5"/>
    <p:sldId id="311" r:id="rId6"/>
    <p:sldId id="262" r:id="rId7"/>
    <p:sldId id="263"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2" d="100"/>
          <a:sy n="72" d="100"/>
        </p:scale>
        <p:origin x="-1326" y="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B8788F-F2DD-4333-92ED-C16ECAACF3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B8788F-F2DD-4333-92ED-C16ECAACF3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B8788F-F2DD-4333-92ED-C16ECAACF3F9}" type="slidenum">
              <a:rPr lang="ar-IQ" smtClean="0"/>
              <a:pPr/>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B8788F-F2DD-4333-92ED-C16ECAACF3F9}" type="slidenum">
              <a:rPr lang="ar-IQ" smtClean="0"/>
              <a:pPr/>
              <a:t>‹#›</a:t>
            </a:fld>
            <a:endParaRPr lang="ar-IQ"/>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B8788F-F2DD-4333-92ED-C16ECAACF3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B8788F-F2DD-4333-92ED-C16ECAACF3F9}" type="slidenum">
              <a:rPr lang="ar-IQ" smtClean="0"/>
              <a:pPr/>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BB8788F-F2DD-4333-92ED-C16ECAACF3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BB8788F-F2DD-4333-92ED-C16ECAACF3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BB8788F-F2DD-4333-92ED-C16ECAACF3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B8788F-F2DD-4333-92ED-C16ECAACF3F9}" type="slidenum">
              <a:rPr lang="ar-IQ" smtClean="0"/>
              <a:pPr/>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F103B62-CAC1-44EC-BCE6-54F618289269}" type="datetimeFigureOut">
              <a:rPr lang="ar-IQ" smtClean="0"/>
              <a:pPr/>
              <a:t>10/03/1440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B8788F-F2DD-4333-92ED-C16ECAACF3F9}" type="slidenum">
              <a:rPr lang="ar-IQ" smtClean="0"/>
              <a:pPr/>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F103B62-CAC1-44EC-BCE6-54F618289269}" type="datetimeFigureOut">
              <a:rPr lang="ar-IQ" smtClean="0"/>
              <a:pPr/>
              <a:t>10/03/1440</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BB8788F-F2DD-4333-92ED-C16ECAACF3F9}" type="slidenum">
              <a:rPr lang="ar-IQ" smtClean="0"/>
              <a:pPr/>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Office_PowerPoint_Presentation1.pptx"/><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p:txBody>
          <a:bodyPr/>
          <a:lstStyle/>
          <a:p>
            <a:endParaRPr lang="ar-IQ"/>
          </a:p>
        </p:txBody>
      </p:sp>
      <p:graphicFrame>
        <p:nvGraphicFramePr>
          <p:cNvPr id="1026" name="Object 2"/>
          <p:cNvGraphicFramePr>
            <a:graphicFrameLocks noChangeAspect="1"/>
          </p:cNvGraphicFramePr>
          <p:nvPr/>
        </p:nvGraphicFramePr>
        <p:xfrm>
          <a:off x="609600" y="533400"/>
          <a:ext cx="8077200" cy="5334000"/>
        </p:xfrm>
        <a:graphic>
          <a:graphicData uri="http://schemas.openxmlformats.org/presentationml/2006/ole">
            <p:oleObj spid="_x0000_s1028" name="Presentation" r:id="rId3" imgW="4568804" imgH="3425985" progId="PowerPoint.Show.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304801"/>
            <a:ext cx="3048000" cy="914399"/>
          </a:xfrm>
        </p:spPr>
        <p:txBody>
          <a:bodyPr>
            <a:normAutofit/>
          </a:bodyPr>
          <a:lstStyle/>
          <a:p>
            <a:r>
              <a:rPr lang="ar-IQ" sz="4000" dirty="0" smtClean="0"/>
              <a:t>المقدمة</a:t>
            </a:r>
            <a:endParaRPr lang="ar-IQ" sz="4000" dirty="0"/>
          </a:p>
        </p:txBody>
      </p:sp>
      <p:sp>
        <p:nvSpPr>
          <p:cNvPr id="3" name="Subtitle 2"/>
          <p:cNvSpPr>
            <a:spLocks noGrp="1"/>
          </p:cNvSpPr>
          <p:nvPr>
            <p:ph type="subTitle" idx="1"/>
          </p:nvPr>
        </p:nvSpPr>
        <p:spPr>
          <a:xfrm>
            <a:off x="457200" y="1295400"/>
            <a:ext cx="8001000" cy="5105400"/>
          </a:xfrm>
        </p:spPr>
        <p:txBody>
          <a:bodyPr/>
          <a:lstStyle/>
          <a:p>
            <a:r>
              <a:rPr lang="ar-IQ" dirty="0" smtClean="0">
                <a:solidFill>
                  <a:schemeClr val="tx1"/>
                </a:solidFill>
              </a:rPr>
              <a:t>بسم الله والحمدالى الله .( وما اوتيتم من العلم لإ قليلا)</a:t>
            </a:r>
          </a:p>
          <a:p>
            <a:pPr algn="r"/>
            <a:r>
              <a:rPr lang="ar-IQ" sz="2800" dirty="0" smtClean="0">
                <a:solidFill>
                  <a:schemeClr val="tx1"/>
                </a:solidFill>
              </a:rPr>
              <a:t>تسعى كلية الهندسة وهي احدى المراكز البحثية والتعليمية المهمة في محافظة ديالى التابعة الى وزارة التعليم العالي والبحث العلمي العراقية الى تأهيل الكوادرالوطنية المدربة والقادرة على شغل الوظائف الهندسية والتقنية التي يتطلبها سوق العمل . ونتيجة للحرص الشديد الذي توليه قيادة الجامعة وكلياتها على رفع المستوى العلمي وتطوير المهارات لدى طلبتها,فقد دأبت على تحديث بشكل مستمر على تحديث إسلوب العمل وإدخال برامج تطويرية بما يعزز مكانة الجامعة وطنيا وإقليميا</a:t>
            </a:r>
            <a:r>
              <a:rPr lang="ar-IQ" sz="2800" dirty="0">
                <a:solidFill>
                  <a:schemeClr val="tx1"/>
                </a:solidFill>
              </a:rPr>
              <a:t> </a:t>
            </a:r>
            <a:r>
              <a:rPr lang="ar-IQ" sz="2800" dirty="0" smtClean="0">
                <a:solidFill>
                  <a:schemeClr val="tx1"/>
                </a:solidFill>
              </a:rPr>
              <a:t>وتأكيد الرصانة العلمية لها .</a:t>
            </a:r>
            <a:endParaRPr lang="ar-IQ" sz="28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685801"/>
            <a:ext cx="5943600" cy="1981199"/>
          </a:xfrm>
        </p:spPr>
        <p:txBody>
          <a:bodyPr>
            <a:normAutofit/>
          </a:bodyPr>
          <a:lstStyle/>
          <a:p>
            <a:pPr algn="r"/>
            <a:r>
              <a:rPr lang="ar-IQ" sz="3200" b="1" u="sng" dirty="0" smtClean="0"/>
              <a:t>الهدف العام </a:t>
            </a:r>
            <a:r>
              <a:rPr lang="ar-IQ" sz="3200" b="1" dirty="0" smtClean="0"/>
              <a:t>:     </a:t>
            </a:r>
            <a:r>
              <a:rPr lang="ar-IQ" sz="2800" dirty="0" smtClean="0"/>
              <a:t>تهدف هذه المادةالعلمية الى تنمية الحس الفني وقدرة التخيل عند الطالب  وإظهار الاجزاء الغير مرئية في الاجسام قيد الدراسة</a:t>
            </a:r>
            <a:endParaRPr lang="ar-IQ" sz="3200" dirty="0"/>
          </a:p>
        </p:txBody>
      </p:sp>
      <p:sp>
        <p:nvSpPr>
          <p:cNvPr id="3" name="Subtitle 2"/>
          <p:cNvSpPr>
            <a:spLocks noGrp="1"/>
          </p:cNvSpPr>
          <p:nvPr>
            <p:ph type="subTitle" idx="1"/>
          </p:nvPr>
        </p:nvSpPr>
        <p:spPr>
          <a:xfrm>
            <a:off x="1752600" y="2895600"/>
            <a:ext cx="6019800" cy="2743200"/>
          </a:xfrm>
        </p:spPr>
        <p:txBody>
          <a:bodyPr/>
          <a:lstStyle/>
          <a:p>
            <a:pPr algn="r"/>
            <a:r>
              <a:rPr lang="ar-IQ" b="1" u="sng" dirty="0" smtClean="0">
                <a:solidFill>
                  <a:schemeClr val="tx1"/>
                </a:solidFill>
              </a:rPr>
              <a:t>التعريف بالمادة الدر اسية</a:t>
            </a:r>
            <a:r>
              <a:rPr lang="ar-IQ" u="sng" dirty="0" smtClean="0">
                <a:solidFill>
                  <a:schemeClr val="tx1"/>
                </a:solidFill>
              </a:rPr>
              <a:t>:</a:t>
            </a:r>
            <a:r>
              <a:rPr lang="ar-IQ" dirty="0" smtClean="0">
                <a:solidFill>
                  <a:schemeClr val="tx1"/>
                </a:solidFill>
              </a:rPr>
              <a:t> </a:t>
            </a:r>
            <a:r>
              <a:rPr lang="ar-IQ" sz="2800" dirty="0" smtClean="0">
                <a:solidFill>
                  <a:schemeClr val="tx1"/>
                </a:solidFill>
              </a:rPr>
              <a:t>توضح مادة الرسم الهندسي للطالب كيفية تنفيذ عمليات الرسم وإستنتاج المساقط بأنواعها ورسم المنظور</a:t>
            </a:r>
            <a:endParaRPr lang="ar-IQ" sz="2800" b="1" u="sng"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391400" cy="1143000"/>
          </a:xfrm>
        </p:spPr>
        <p:txBody>
          <a:bodyPr>
            <a:normAutofit/>
          </a:bodyPr>
          <a:lstStyle/>
          <a:p>
            <a:pPr algn="r"/>
            <a:r>
              <a:rPr lang="ar-IQ" sz="2800" dirty="0" smtClean="0"/>
              <a:t>عدد الساعات الدراسية والتدريب المتوقعة لإتمام المقرر هي 45 ساعة لكل فصل دراسي وتكون مقسمة على النحو التالي :</a:t>
            </a:r>
            <a:endParaRPr lang="ar-IQ" sz="2800" dirty="0"/>
          </a:p>
        </p:txBody>
      </p:sp>
      <p:sp>
        <p:nvSpPr>
          <p:cNvPr id="3" name="Content Placeholder 2"/>
          <p:cNvSpPr>
            <a:spLocks noGrp="1"/>
          </p:cNvSpPr>
          <p:nvPr>
            <p:ph sz="quarter" idx="13"/>
          </p:nvPr>
        </p:nvSpPr>
        <p:spPr>
          <a:xfrm>
            <a:off x="228600" y="1600200"/>
            <a:ext cx="1828800" cy="4525963"/>
          </a:xfrm>
        </p:spPr>
        <p:txBody>
          <a:bodyPr/>
          <a:lstStyle/>
          <a:p>
            <a:r>
              <a:rPr lang="ar-IQ" dirty="0" smtClean="0"/>
              <a:t>10 ساعات</a:t>
            </a:r>
          </a:p>
          <a:p>
            <a:r>
              <a:rPr lang="ar-IQ" dirty="0" smtClean="0"/>
              <a:t>12 ساعة </a:t>
            </a:r>
          </a:p>
          <a:p>
            <a:endParaRPr lang="ar-IQ" dirty="0" smtClean="0"/>
          </a:p>
          <a:p>
            <a:r>
              <a:rPr lang="ar-IQ" dirty="0" smtClean="0"/>
              <a:t>30 ساعة </a:t>
            </a:r>
          </a:p>
          <a:p>
            <a:endParaRPr lang="ar-IQ" dirty="0" smtClean="0"/>
          </a:p>
          <a:p>
            <a:r>
              <a:rPr lang="ar-IQ" dirty="0" smtClean="0"/>
              <a:t>35 ساعة</a:t>
            </a:r>
          </a:p>
          <a:p>
            <a:endParaRPr lang="ar-IQ" dirty="0"/>
          </a:p>
        </p:txBody>
      </p:sp>
      <p:sp>
        <p:nvSpPr>
          <p:cNvPr id="4" name="Content Placeholder 3"/>
          <p:cNvSpPr>
            <a:spLocks noGrp="1"/>
          </p:cNvSpPr>
          <p:nvPr>
            <p:ph sz="quarter" idx="14"/>
          </p:nvPr>
        </p:nvSpPr>
        <p:spPr>
          <a:xfrm>
            <a:off x="2057400" y="1600200"/>
            <a:ext cx="6629400" cy="4525963"/>
          </a:xfrm>
        </p:spPr>
        <p:txBody>
          <a:bodyPr/>
          <a:lstStyle/>
          <a:p>
            <a:r>
              <a:rPr lang="ar-IQ" dirty="0" smtClean="0"/>
              <a:t>الجزء الأول:العمليات الهندسية </a:t>
            </a:r>
          </a:p>
          <a:p>
            <a:r>
              <a:rPr lang="ar-IQ" dirty="0" smtClean="0"/>
              <a:t>الجزء الثاني:النظام القياسي , وتشمل كتابة الحروف ،الخطوط ولأبعاد و لوحات الرسم وجداولها .</a:t>
            </a:r>
          </a:p>
          <a:p>
            <a:r>
              <a:rPr lang="ar-IQ" dirty="0" smtClean="0"/>
              <a:t>الجزء الثالث:الإسقاط ، رسم المنظور وإستخراج المساقط . </a:t>
            </a:r>
          </a:p>
          <a:p>
            <a:r>
              <a:rPr lang="ar-IQ" dirty="0" smtClean="0"/>
              <a:t>الجزء الرابع:الإستنتاج بدلالة مسقط او مسقطين،القطع ورسم القطاعات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0"/>
            <a:ext cx="8229600" cy="3001963"/>
          </a:xfrm>
        </p:spPr>
        <p:txBody>
          <a:bodyPr/>
          <a:lstStyle/>
          <a:p>
            <a:pPr algn="l">
              <a:buNone/>
            </a:pPr>
            <a:r>
              <a:rPr lang="ar-IQ" dirty="0" smtClean="0"/>
              <a:t> </a:t>
            </a:r>
          </a:p>
        </p:txBody>
      </p:sp>
      <p:sp>
        <p:nvSpPr>
          <p:cNvPr id="2" name="Title 1"/>
          <p:cNvSpPr>
            <a:spLocks noGrp="1"/>
          </p:cNvSpPr>
          <p:nvPr>
            <p:ph type="title"/>
          </p:nvPr>
        </p:nvSpPr>
        <p:spPr>
          <a:xfrm>
            <a:off x="381000" y="1752600"/>
            <a:ext cx="8229600" cy="3810000"/>
          </a:xfrm>
        </p:spPr>
        <p:txBody>
          <a:bodyPr>
            <a:normAutofit/>
          </a:bodyPr>
          <a:lstStyle/>
          <a:p>
            <a:r>
              <a:rPr lang="ar-IQ" sz="4000" b="1" dirty="0" smtClean="0">
                <a:solidFill>
                  <a:schemeClr val="tx2"/>
                </a:solidFill>
              </a:rPr>
              <a:t>       ِ </a:t>
            </a:r>
            <a:r>
              <a:rPr lang="en-US" sz="4000" b="1" dirty="0" smtClean="0">
                <a:solidFill>
                  <a:schemeClr val="tx2"/>
                </a:solidFill>
              </a:rPr>
              <a:t>Instructors:   </a:t>
            </a:r>
            <a:br>
              <a:rPr lang="en-US" sz="4000" b="1" dirty="0" smtClean="0">
                <a:solidFill>
                  <a:schemeClr val="tx2"/>
                </a:solidFill>
              </a:rPr>
            </a:br>
            <a:r>
              <a:rPr lang="ar-IQ" sz="4000" b="1" dirty="0" smtClean="0">
                <a:solidFill>
                  <a:schemeClr val="tx2"/>
                </a:solidFill>
              </a:rPr>
              <a:t>           </a:t>
            </a:r>
            <a:r>
              <a:rPr lang="en-US" sz="4000" b="1" dirty="0" smtClean="0">
                <a:solidFill>
                  <a:schemeClr val="tx2"/>
                </a:solidFill>
              </a:rPr>
              <a:t>Dr- </a:t>
            </a:r>
            <a:r>
              <a:rPr lang="en-US" sz="4000" b="1" dirty="0" smtClean="0">
                <a:solidFill>
                  <a:schemeClr val="tx2"/>
                </a:solidFill>
              </a:rPr>
              <a:t>Salem-</a:t>
            </a:r>
            <a:r>
              <a:rPr lang="en-US" sz="4000" b="1" dirty="0" err="1" smtClean="0">
                <a:solidFill>
                  <a:schemeClr val="tx2"/>
                </a:solidFill>
              </a:rPr>
              <a:t>Alizi</a:t>
            </a:r>
            <a:r>
              <a:rPr lang="en-US" sz="4000" b="1" dirty="0" smtClean="0">
                <a:solidFill>
                  <a:schemeClr val="tx2"/>
                </a:solidFill>
              </a:rPr>
              <a:t> </a:t>
            </a:r>
            <a:r>
              <a:rPr lang="en-US" sz="4000" b="1" dirty="0" smtClean="0">
                <a:solidFill>
                  <a:schemeClr val="tx2"/>
                </a:solidFill>
              </a:rPr>
              <a:t>: dr_Alizi@Yahoo.com      </a:t>
            </a:r>
            <a:r>
              <a:rPr lang="en-US" sz="4000" b="1" dirty="0" smtClean="0">
                <a:solidFill>
                  <a:schemeClr val="tx2"/>
                </a:solidFill>
              </a:rPr>
              <a:t/>
            </a:r>
            <a:br>
              <a:rPr lang="en-US" sz="4000" b="1" dirty="0" smtClean="0">
                <a:solidFill>
                  <a:schemeClr val="tx2"/>
                </a:solidFill>
              </a:rPr>
            </a:br>
            <a:r>
              <a:rPr lang="ar-IQ" sz="4000" b="1" dirty="0" smtClean="0">
                <a:solidFill>
                  <a:schemeClr val="tx2"/>
                </a:solidFill>
              </a:rPr>
              <a:t>         </a:t>
            </a:r>
            <a:r>
              <a:rPr lang="en-US" sz="4000" b="1" dirty="0" smtClean="0">
                <a:solidFill>
                  <a:schemeClr val="tx2"/>
                </a:solidFill>
              </a:rPr>
              <a:t> </a:t>
            </a:r>
            <a:r>
              <a:rPr lang="en-US" sz="4000" b="1" dirty="0" err="1" smtClean="0">
                <a:solidFill>
                  <a:schemeClr val="tx2"/>
                </a:solidFill>
              </a:rPr>
              <a:t>Hala</a:t>
            </a:r>
            <a:r>
              <a:rPr lang="en-US" sz="4000" b="1" dirty="0" smtClean="0">
                <a:solidFill>
                  <a:schemeClr val="tx2"/>
                </a:solidFill>
              </a:rPr>
              <a:t> M </a:t>
            </a:r>
            <a:r>
              <a:rPr lang="en-US" sz="4000" b="1" dirty="0" err="1" smtClean="0">
                <a:solidFill>
                  <a:schemeClr val="tx2"/>
                </a:solidFill>
              </a:rPr>
              <a:t>Kadim</a:t>
            </a:r>
            <a:r>
              <a:rPr lang="ar-IQ" sz="4000" b="1" dirty="0" smtClean="0">
                <a:solidFill>
                  <a:schemeClr val="tx2"/>
                </a:solidFill>
              </a:rPr>
              <a:t> </a:t>
            </a:r>
            <a:r>
              <a:rPr lang="en-US" sz="4000" b="1" dirty="0" smtClean="0">
                <a:solidFill>
                  <a:schemeClr val="tx2"/>
                </a:solidFill>
              </a:rPr>
              <a:t>     </a:t>
            </a:r>
            <a:r>
              <a:rPr lang="en-US" sz="4000" b="1" dirty="0" err="1" smtClean="0">
                <a:solidFill>
                  <a:schemeClr val="tx2"/>
                </a:solidFill>
              </a:rPr>
              <a:t>Ms.c</a:t>
            </a:r>
            <a:r>
              <a:rPr lang="en-US" sz="4000" b="1" dirty="0" smtClean="0">
                <a:solidFill>
                  <a:schemeClr val="tx2"/>
                </a:solidFill>
              </a:rPr>
              <a:t> </a:t>
            </a:r>
            <a:endParaRPr lang="ar-IQ" sz="4000" b="1"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Instruments &lt;ul&gt;&lt;li&gt;Drawing board/table. &lt;/li&gt;&lt;/ul&gt;&lt;ul&gt;&lt;li&gt;Drawing sheet/paper. &lt;/li&gt;&lt;/ul&gt;&lt;ul&gt;&lt;li&gt;Drafting tape. &lt;/li&gt;&lt;/ul..."/>
          <p:cNvPicPr>
            <a:picLocks noChangeAspect="1" noChangeArrowheads="1"/>
          </p:cNvPicPr>
          <p:nvPr/>
        </p:nvPicPr>
        <p:blipFill>
          <a:blip r:embed="rId2"/>
          <a:srcRect/>
          <a:stretch>
            <a:fillRect/>
          </a:stretch>
        </p:blipFill>
        <p:spPr bwMode="auto">
          <a:xfrm>
            <a:off x="609600" y="304800"/>
            <a:ext cx="8077200" cy="5943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C:\Users\dr salem\Desktop\p24.jpg"/>
          <p:cNvPicPr>
            <a:picLocks noChangeAspect="1" noChangeArrowheads="1"/>
          </p:cNvPicPr>
          <p:nvPr/>
        </p:nvPicPr>
        <p:blipFill>
          <a:blip r:embed="rId2"/>
          <a:srcRect/>
          <a:stretch>
            <a:fillRect/>
          </a:stretch>
        </p:blipFill>
        <p:spPr bwMode="auto">
          <a:xfrm>
            <a:off x="304800" y="228600"/>
            <a:ext cx="8610600" cy="6096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288</TotalTime>
  <Words>195</Words>
  <Application>Microsoft Office PowerPoint</Application>
  <PresentationFormat>On-screen Show (4:3)</PresentationFormat>
  <Paragraphs>18</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شكل موجة</vt:lpstr>
      <vt:lpstr>Presentation</vt:lpstr>
      <vt:lpstr>Slide 1</vt:lpstr>
      <vt:lpstr>المقدمة</vt:lpstr>
      <vt:lpstr>الهدف العام :     تهدف هذه المادةالعلمية الى تنمية الحس الفني وقدرة التخيل عند الطالب  وإظهار الاجزاء الغير مرئية في الاجسام قيد الدراسة</vt:lpstr>
      <vt:lpstr>عدد الساعات الدراسية والتدريب المتوقعة لإتمام المقرر هي 45 ساعة لكل فصل دراسي وتكون مقسمة على النحو التالي :</vt:lpstr>
      <vt:lpstr>       ِ Instructors:               Dr- Salem-Alizi : dr_Alizi@Yahoo.com                 Hala M Kadim      Ms.c </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المقدمة</dc:title>
  <dc:creator>dr salem</dc:creator>
  <cp:lastModifiedBy>dr salem</cp:lastModifiedBy>
  <cp:revision>82</cp:revision>
  <dcterms:created xsi:type="dcterms:W3CDTF">2018-11-14T06:40:58Z</dcterms:created>
  <dcterms:modified xsi:type="dcterms:W3CDTF">2018-11-18T15:58:49Z</dcterms:modified>
</cp:coreProperties>
</file>